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67" r:id="rId2"/>
    <p:sldId id="270" r:id="rId3"/>
    <p:sldId id="272" r:id="rId4"/>
    <p:sldId id="268" r:id="rId5"/>
    <p:sldId id="256" r:id="rId6"/>
    <p:sldId id="257" r:id="rId7"/>
    <p:sldId id="258" r:id="rId8"/>
    <p:sldId id="269" r:id="rId9"/>
    <p:sldId id="259" r:id="rId10"/>
    <p:sldId id="260" r:id="rId11"/>
    <p:sldId id="261" r:id="rId12"/>
    <p:sldId id="262" r:id="rId13"/>
    <p:sldId id="263" r:id="rId14"/>
    <p:sldId id="273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167" autoAdjust="0"/>
  </p:normalViewPr>
  <p:slideViewPr>
    <p:cSldViewPr>
      <p:cViewPr varScale="1">
        <p:scale>
          <a:sx n="60" d="100"/>
          <a:sy n="60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8B6E4-4246-4786-9C8B-AEA15C974E96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4F4-2696-4149-A36D-6C26B0E8EA3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Liberamente tratto da: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AA.VV., “La Via”,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Antiochia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percorso liturgico per i ragazzi, Ed. San Paolo, Cinisello Balsamo 2011, p.30.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-33.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4F4-2696-4149-A36D-6C26B0E8EA37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Riprendiamo un attimo quanto ci siamo detti la </a:t>
            </a:r>
            <a:r>
              <a:rPr lang="it-IT" smtClean="0"/>
              <a:t>scorsa volta …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4F4-2696-4149-A36D-6C26B0E8EA37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Scrivi i loro nomi nella stella cometa</a:t>
            </a:r>
            <a:r>
              <a:rPr lang="it-IT" baseline="0" dirty="0" smtClean="0"/>
              <a:t> che rischiara il tuo cielo.</a:t>
            </a:r>
          </a:p>
          <a:p>
            <a:endParaRPr lang="it-IT" baseline="0" dirty="0" smtClean="0"/>
          </a:p>
          <a:p>
            <a:r>
              <a:rPr lang="it-IT" baseline="0" dirty="0" smtClean="0"/>
              <a:t>Possono essere nomi di persone, fatti, esperienze … che indicano Gesù e la via da percorrere per andargli incontro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4F4-2696-4149-A36D-6C26B0E8EA3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Occorre saper distinguere la</a:t>
            </a:r>
            <a:r>
              <a:rPr lang="it-IT" baseline="0" dirty="0" smtClean="0"/>
              <a:t> “stella cometa” da tante altre finte o depistanti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Diamo ad esse un nome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4F4-2696-4149-A36D-6C26B0E8EA37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Questo canto dice in maniera chiara qualcosa che tutti noi abbiamo dentro:  un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“VOGLIO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PIU’”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il cuore dell’uomo non è fatto per la mediocrità ma, come diceva spesso Giovanni Paolo II, per “la misura alta della vita cristiana”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E’ un desiderio che tutti ci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portiamo dentro!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igura a mano liber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2D6497-57ED-4AD3-A11C-1EACFA496C85}" type="datetimeFigureOut">
              <a:rPr lang="it-IT" smtClean="0"/>
              <a:pPr/>
              <a:t>07/12/2013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5661AC-F89B-4B90-BA3E-65435082C6B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647" t="23265" r="44191" b="35155"/>
          <a:stretch>
            <a:fillRect/>
          </a:stretch>
        </p:blipFill>
        <p:spPr bwMode="auto">
          <a:xfrm>
            <a:off x="395536" y="476672"/>
            <a:ext cx="701096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95536" y="5301208"/>
            <a:ext cx="82381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it-IT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La stella ci guida, andiamo!</a:t>
            </a:r>
            <a:endParaRPr lang="it-IT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5" name="Picture 4" descr="Immagine2"/>
          <p:cNvPicPr>
            <a:picLocks noChangeAspect="1" noChangeArrowheads="1"/>
          </p:cNvPicPr>
          <p:nvPr/>
        </p:nvPicPr>
        <p:blipFill>
          <a:blip r:embed="rId4" cstate="print"/>
          <a:srcRect t="1817"/>
          <a:stretch>
            <a:fillRect/>
          </a:stretch>
        </p:blipFill>
        <p:spPr bwMode="auto">
          <a:xfrm>
            <a:off x="5724128" y="548680"/>
            <a:ext cx="2828951" cy="2483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95536" y="332656"/>
            <a:ext cx="7474024" cy="21602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 Vangelo secondo Matteo</a:t>
            </a:r>
            <a:r>
              <a:rPr lang="it-IT" sz="1800" dirty="0" smtClean="0"/>
              <a:t> (2,7-10)</a:t>
            </a:r>
          </a:p>
          <a:p>
            <a:pPr algn="just">
              <a:buNone/>
            </a:pPr>
            <a:endParaRPr lang="it-IT" sz="1800" dirty="0" smtClean="0"/>
          </a:p>
          <a:p>
            <a:pPr algn="just">
              <a:buNone/>
            </a:pPr>
            <a:r>
              <a:rPr lang="it-IT" sz="1800" dirty="0" smtClean="0"/>
              <a:t>Erode, chiamati segretamente i Magi, si fece dire da loro </a:t>
            </a:r>
          </a:p>
          <a:p>
            <a:pPr algn="just">
              <a:buNone/>
            </a:pPr>
            <a:r>
              <a:rPr lang="it-IT" sz="1800" dirty="0" smtClean="0"/>
              <a:t>con esattezza il tempo in cui era apparsa la stella e li inviò a</a:t>
            </a:r>
          </a:p>
          <a:p>
            <a:pPr algn="just">
              <a:buNone/>
            </a:pPr>
            <a:r>
              <a:rPr lang="it-IT" sz="1800" dirty="0" smtClean="0"/>
              <a:t>Betlemme dicendo:</a:t>
            </a:r>
          </a:p>
          <a:p>
            <a:pPr algn="just">
              <a:buNone/>
            </a:pPr>
            <a:r>
              <a:rPr lang="it-IT" sz="1800" dirty="0" smtClean="0"/>
              <a:t>”</a:t>
            </a:r>
            <a:r>
              <a:rPr lang="it-IT" sz="1800" i="1" dirty="0" smtClean="0"/>
              <a:t>Andate e informatevi accuratamente sul bambino e, quando l’avete trovato, fatemelo sapere, </a:t>
            </a:r>
            <a:r>
              <a:rPr lang="it-IT" sz="1800" i="1" dirty="0" err="1" smtClean="0"/>
              <a:t>perchè</a:t>
            </a:r>
            <a:r>
              <a:rPr lang="it-IT" sz="1800" i="1" dirty="0" smtClean="0"/>
              <a:t> anch’io venga ad adorarlo</a:t>
            </a:r>
            <a:r>
              <a:rPr lang="it-IT" sz="1800" dirty="0" smtClean="0"/>
              <a:t>”.</a:t>
            </a:r>
          </a:p>
          <a:p>
            <a:pPr algn="just">
              <a:buNone/>
            </a:pPr>
            <a:endParaRPr lang="it-IT" sz="1800" dirty="0" smtClean="0"/>
          </a:p>
          <a:p>
            <a:pPr algn="just">
              <a:buNone/>
            </a:pPr>
            <a:r>
              <a:rPr lang="it-IT" sz="1800" dirty="0" smtClean="0"/>
              <a:t>Udito il re, essi partirono. </a:t>
            </a:r>
          </a:p>
          <a:p>
            <a:pPr algn="just">
              <a:buNone/>
            </a:pPr>
            <a:r>
              <a:rPr lang="it-IT" sz="1800" dirty="0" smtClean="0"/>
              <a:t>Ed ecco, la stella, che avevano visto spuntare, li precedeva, </a:t>
            </a:r>
            <a:r>
              <a:rPr lang="it-IT" sz="1800" dirty="0" err="1" smtClean="0"/>
              <a:t>finchè</a:t>
            </a:r>
            <a:r>
              <a:rPr lang="it-IT" sz="1800" dirty="0" smtClean="0"/>
              <a:t> giunse e si fermò sopra il luogo dove si trovava il bambino. </a:t>
            </a:r>
          </a:p>
          <a:p>
            <a:pPr algn="just">
              <a:buNone/>
            </a:pPr>
            <a:r>
              <a:rPr lang="it-IT" sz="1800" dirty="0" smtClean="0"/>
              <a:t>Al vedere la stella, provarono una gioia grandissima.</a:t>
            </a:r>
            <a:endParaRPr lang="it-IT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7104" t="24676" b="-466"/>
          <a:stretch>
            <a:fillRect/>
          </a:stretch>
        </p:blipFill>
        <p:spPr bwMode="auto">
          <a:xfrm>
            <a:off x="5292080" y="4293096"/>
            <a:ext cx="3137987" cy="225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6048672" cy="1396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2400" dirty="0" smtClean="0"/>
              <a:t>     Il re Erode, alla notizia dell’apparizione della stella, chiede informazioni, si raccomanda, fa un proposito … </a:t>
            </a:r>
          </a:p>
          <a:p>
            <a:pPr>
              <a:buNone/>
            </a:pPr>
            <a:r>
              <a:rPr lang="it-IT" sz="2400" dirty="0" smtClean="0"/>
              <a:t>	</a:t>
            </a:r>
          </a:p>
          <a:p>
            <a:pPr>
              <a:buNone/>
            </a:pPr>
            <a:r>
              <a:rPr lang="it-IT" sz="2400" dirty="0" smtClean="0"/>
              <a:t>	ma poi resta fermo, manda in avanscoperta i Magi e non si mette in gioco in prima persona. </a:t>
            </a:r>
          </a:p>
          <a:p>
            <a:pPr>
              <a:buNone/>
            </a:pPr>
            <a:r>
              <a:rPr lang="it-IT" sz="2400" dirty="0" smtClean="0"/>
              <a:t>	L’apparente interesse del re ha un doppio fine: </a:t>
            </a:r>
          </a:p>
          <a:p>
            <a:pPr>
              <a:buNone/>
            </a:pPr>
            <a:r>
              <a:rPr lang="it-IT" sz="2400" dirty="0" smtClean="0"/>
              <a:t>	non vuole scoprire la verità che Gesù porta nel mondo, l’altro “re” è un avversario, uno che gli ruba il posto, bisogna conoscerlo per eliminarlo.</a:t>
            </a:r>
          </a:p>
          <a:p>
            <a:endParaRPr lang="it-IT" sz="12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060848"/>
            <a:ext cx="1698049" cy="315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23528" y="260649"/>
            <a:ext cx="8229600" cy="1224136"/>
          </a:xfrm>
        </p:spPr>
        <p:txBody>
          <a:bodyPr>
            <a:noAutofit/>
          </a:bodyPr>
          <a:lstStyle/>
          <a:p>
            <a:r>
              <a:rPr lang="it-IT" sz="2400" dirty="0" smtClean="0"/>
              <a:t>I Magi non sono credenti, sono sapienti, sì, ma studiosi del cielo e non delle Scritture. Nonostante questo si sono mossi dal lontano Oriente, affrontando la fatica e il sacrificio. Non si vergognano di chiedere aiuto per raggiungere lo scopo del loro viaggio. </a:t>
            </a:r>
          </a:p>
          <a:p>
            <a:endParaRPr lang="it-IT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4581932" cy="343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5436096" y="2492896"/>
            <a:ext cx="32403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I Magi sono disposti a qualsiasi cosa per vedere di persona questo bambino! La stella li precede e li guiderà fino alla fine, dove riceveranno una ricompensa grandissima: proveranno una gioia indescrivibile. 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23528" y="476672"/>
            <a:ext cx="8229600" cy="1108720"/>
          </a:xfrm>
        </p:spPr>
        <p:txBody>
          <a:bodyPr>
            <a:noAutofit/>
          </a:bodyPr>
          <a:lstStyle/>
          <a:p>
            <a:r>
              <a:rPr lang="it-IT" sz="2000" dirty="0" smtClean="0"/>
              <a:t>E noi cosa vogliamo fare: restare immobili o metterci in viaggio? Rifiutare o accogliere l’invito?</a:t>
            </a:r>
          </a:p>
          <a:p>
            <a:r>
              <a:rPr lang="it-IT" sz="2000" dirty="0" smtClean="0"/>
              <a:t>Chiediamo a Dio di custodire le persone che abbiamo individuato essere la “sua stella” nel nostro cammino, domandiamogli di camminare ogni giorno sulla sua strada assieme alla nostra famiglia, agli amici e ai compagni del gruppo.</a:t>
            </a:r>
          </a:p>
          <a:p>
            <a:endParaRPr lang="it-IT" sz="1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0892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284984"/>
            <a:ext cx="1698049" cy="315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60632" y="1268760"/>
            <a:ext cx="18859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077072"/>
            <a:ext cx="2066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213936">
            <a:off x="283786" y="32266"/>
            <a:ext cx="1226068" cy="122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 rot="21235414">
            <a:off x="504380" y="628787"/>
            <a:ext cx="428354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it-IT" sz="5400" b="1" dirty="0" smtClean="0">
                <a:ln w="18000">
                  <a:solidFill>
                    <a:srgbClr val="F3A447">
                      <a:lumMod val="75000"/>
                    </a:srgb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Voglio di più</a:t>
            </a:r>
            <a:endParaRPr lang="it-IT" sz="5400" b="1" dirty="0">
              <a:ln w="18000">
                <a:solidFill>
                  <a:srgbClr val="F3A447">
                    <a:lumMod val="75000"/>
                  </a:srgb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0" y="1844824"/>
            <a:ext cx="446449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Quando l’orizzonte della vita sembra terminare,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quando negli schemi tutto il mondo deve stare,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quando i desideri son delusi dalla realtà,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sono già in cammino: </a:t>
            </a:r>
            <a:r>
              <a:rPr lang="it-IT" sz="1600" dirty="0" smtClean="0">
                <a:solidFill>
                  <a:srgbClr val="C00000"/>
                </a:solidFill>
              </a:rPr>
              <a:t>nel profondo cerco te.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Padre nostro, tu lo sai, solo in te la nostra meta,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infinita libertà,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prendi la mia volontà, fa che cerchi verità: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la mia vita cambierà. (voglio la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voglio vederti ora.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nel volto del fratello;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voglio saper sperare;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oltre la morte insegnami a guardare!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</a:t>
            </a:r>
            <a:r>
              <a:rPr lang="it-IT" sz="1600" b="1" dirty="0" smtClean="0">
                <a:solidFill>
                  <a:srgbClr val="C00000"/>
                </a:solidFill>
              </a:rPr>
              <a:t>Voglio di più: è il grido del mio cuore!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</a:t>
            </a:r>
            <a:r>
              <a:rPr lang="it-IT" sz="1600" b="1" dirty="0" smtClean="0">
                <a:solidFill>
                  <a:srgbClr val="C00000"/>
                </a:solidFill>
              </a:rPr>
              <a:t>Voglio di più – è fatto per amare-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che tu vi possa abitare!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tu, salvezza dell’umanità!</a:t>
            </a:r>
          </a:p>
          <a:p>
            <a:endParaRPr lang="it-IT" sz="1200" dirty="0" smtClean="0">
              <a:solidFill>
                <a:prstClr val="black"/>
              </a:solidFill>
            </a:endParaRPr>
          </a:p>
          <a:p>
            <a:endParaRPr lang="it-IT" sz="1200" dirty="0">
              <a:solidFill>
                <a:prstClr val="black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716016" y="404664"/>
            <a:ext cx="41434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Tu il dolore cambi in amore,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nel mondo metti bellezza,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sei qui, il Vivente: ogni uomo svela te.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questa vita è più bella,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per te ogni uomo è fratello,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in te siamo corpo dato al mondo nella carità.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Figlio dell’Altissimo, il mio nome ascolterò,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dietro a te camminerò,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filiale libertà, quotidiana eternità, 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appagante gratuità. (voglio la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dirty="0" smtClean="0">
                <a:solidFill>
                  <a:prstClr val="black"/>
                </a:solidFill>
              </a:rPr>
              <a:t>	</a:t>
            </a:r>
            <a:r>
              <a:rPr lang="it-IT" sz="1600" b="1" dirty="0" smtClean="0">
                <a:solidFill>
                  <a:prstClr val="black"/>
                </a:solidFill>
              </a:rPr>
              <a:t>Voglio di più …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dirty="0" smtClean="0">
                <a:solidFill>
                  <a:prstClr val="black"/>
                </a:solidFill>
              </a:rPr>
              <a:t>Il tuo sguardo voglio gustare,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ogni gesto voglio imparare,</a:t>
            </a:r>
          </a:p>
          <a:p>
            <a:r>
              <a:rPr lang="it-IT" sz="1600" dirty="0" smtClean="0">
                <a:solidFill>
                  <a:srgbClr val="C00000"/>
                </a:solidFill>
              </a:rPr>
              <a:t>quando ti somiglio sono nella santità.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Alla tua presenza, Signore,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solo grazie posso cantare,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anche quando è buio, tu la luce sei per me.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Nello Spirito di Dio, </a:t>
            </a:r>
            <a:r>
              <a:rPr lang="it-IT" sz="1600" dirty="0" smtClean="0">
                <a:solidFill>
                  <a:srgbClr val="C00000"/>
                </a:solidFill>
              </a:rPr>
              <a:t>solo il meglio cercherò,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fiducia pregherò,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coraggio ed umiltà le fatiche accoglierò,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al tuo amore obbedirò. (voglio al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</p:txBody>
      </p:sp>
      <p:pic>
        <p:nvPicPr>
          <p:cNvPr id="5" name="Picture 4" descr="Immagine2"/>
          <p:cNvPicPr>
            <a:picLocks noChangeAspect="1" noChangeArrowheads="1"/>
          </p:cNvPicPr>
          <p:nvPr/>
        </p:nvPicPr>
        <p:blipFill>
          <a:blip r:embed="rId4" cstate="print"/>
          <a:srcRect t="1817"/>
          <a:stretch>
            <a:fillRect/>
          </a:stretch>
        </p:blipFill>
        <p:spPr bwMode="auto">
          <a:xfrm>
            <a:off x="7812360" y="3501008"/>
            <a:ext cx="1016630" cy="8667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9078">
            <a:off x="6334116" y="-65469"/>
            <a:ext cx="3006130" cy="300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23528" y="1052736"/>
            <a:ext cx="82089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 </a:t>
            </a:r>
            <a:r>
              <a:rPr lang="it-IT" sz="2800" dirty="0" smtClean="0"/>
              <a:t>Possiamo essere persone: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“che si guardano l’ombelico”         “che alzano gli occhi al cielo </a:t>
            </a:r>
          </a:p>
          <a:p>
            <a:r>
              <a:rPr lang="it-IT" dirty="0" smtClean="0"/>
              <a:t>				e sanno guardare oltre”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Diamo tutto per scontato?		Siamo alla ricerca di qualcosa che ci </a:t>
            </a:r>
          </a:p>
          <a:p>
            <a:r>
              <a:rPr lang="it-IT" dirty="0" smtClean="0"/>
              <a:t>C’è in noi una calma piatta?	manca, ma che sentiamo possa</a:t>
            </a:r>
          </a:p>
          <a:p>
            <a:r>
              <a:rPr lang="it-IT" dirty="0" smtClean="0"/>
              <a:t>				dare senso alla nostra vita?</a:t>
            </a:r>
          </a:p>
        </p:txBody>
      </p:sp>
      <p:cxnSp>
        <p:nvCxnSpPr>
          <p:cNvPr id="5" name="Connettore 2 4"/>
          <p:cNvCxnSpPr/>
          <p:nvPr/>
        </p:nvCxnSpPr>
        <p:spPr>
          <a:xfrm rot="10800000" flipV="1">
            <a:off x="1979712" y="1700808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>
            <a:off x="3203848" y="1628800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ccia in giù 9"/>
          <p:cNvSpPr/>
          <p:nvPr/>
        </p:nvSpPr>
        <p:spPr>
          <a:xfrm>
            <a:off x="1691680" y="2852936"/>
            <a:ext cx="1440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>
            <a:off x="5436096" y="3212976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085184"/>
            <a:ext cx="17313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4365104"/>
            <a:ext cx="1368152" cy="122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20366">
            <a:off x="6727942" y="4501773"/>
            <a:ext cx="1567330" cy="217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296" y="1086273"/>
            <a:ext cx="2664296" cy="2492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3933056"/>
            <a:ext cx="2089795" cy="121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3347864" y="1772816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t-IT" dirty="0" smtClean="0"/>
              <a:t> si mettono in viaggio dal lontano Oriente </a:t>
            </a:r>
          </a:p>
          <a:p>
            <a:r>
              <a:rPr lang="it-IT" dirty="0" smtClean="0"/>
              <a:t>    (come noi … lontani dal Signore)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seguono una stella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Partono per incontrare un re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Sono gente dal cuore mai sazio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Sono tre: condividono le domande più profonde del cuore</a:t>
            </a:r>
          </a:p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195736" y="260648"/>
            <a:ext cx="659093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none" spc="300" dirty="0" smtClean="0">
                <a:ln w="11430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Magi sono i santi più nostri </a:t>
            </a:r>
          </a:p>
          <a:p>
            <a:pPr algn="ctr"/>
            <a:r>
              <a:rPr lang="it-IT" sz="3200" b="1" cap="none" spc="300" dirty="0" smtClean="0">
                <a:ln w="11430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uomini che cercano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1520" y="3789040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t-IT" dirty="0" smtClean="0"/>
              <a:t>Il loro cammino è pieno di errori, come il nostro:</a:t>
            </a:r>
          </a:p>
          <a:p>
            <a:r>
              <a:rPr lang="it-IT" dirty="0" smtClean="0"/>
              <a:t>	giungono alla città sbagliata</a:t>
            </a:r>
          </a:p>
          <a:p>
            <a:r>
              <a:rPr lang="it-IT" dirty="0" smtClean="0"/>
              <a:t>	perdono la stella</a:t>
            </a:r>
          </a:p>
          <a:p>
            <a:r>
              <a:rPr lang="it-IT" dirty="0" smtClean="0"/>
              <a:t>	parlano del Bambino con l’uccisore dei bambini</a:t>
            </a:r>
          </a:p>
          <a:p>
            <a:r>
              <a:rPr lang="it-IT" dirty="0" smtClean="0"/>
              <a:t>	cercano un re e trovano un Dio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Il loro cammino è pieno dell’infinita pazienza di ricominciare</a:t>
            </a:r>
          </a:p>
          <a:p>
            <a:r>
              <a:rPr lang="it-IT" dirty="0" smtClean="0"/>
              <a:t>	(il dramma non sono gli errori ma arrendersi agli errori</a:t>
            </a:r>
          </a:p>
          <a:p>
            <a:r>
              <a:rPr lang="it-IT" dirty="0" smtClean="0"/>
              <a:t>	  la nostra vita va di ricominciamento in ricominciamento)</a:t>
            </a:r>
          </a:p>
          <a:p>
            <a:endParaRPr lang="it-IT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869160"/>
            <a:ext cx="1679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948690"/>
            <a:ext cx="67687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Chiedi perché partire dal proprio regno </a:t>
            </a:r>
            <a:br>
              <a:rPr lang="it-IT" dirty="0" smtClean="0"/>
            </a:br>
            <a:r>
              <a:rPr lang="it-IT" dirty="0" smtClean="0"/>
              <a:t>solo per inseguire una stella e perché </a:t>
            </a:r>
            <a:br>
              <a:rPr lang="it-IT" dirty="0" smtClean="0"/>
            </a:br>
            <a:r>
              <a:rPr lang="it-IT" dirty="0" smtClean="0"/>
              <a:t>per un Bimbo piegano quelle ginocchia da Re? </a:t>
            </a:r>
            <a:br>
              <a:rPr lang="it-IT" dirty="0" smtClean="0"/>
            </a:br>
            <a:r>
              <a:rPr lang="it-IT" dirty="0" smtClean="0"/>
              <a:t>Tu la risposta sai che è: </a:t>
            </a:r>
          </a:p>
          <a:p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r>
              <a:rPr lang="it-IT" b="1" dirty="0" smtClean="0"/>
              <a:t> – Dio con noi, </a:t>
            </a:r>
            <a:br>
              <a:rPr lang="it-IT" b="1" dirty="0" smtClean="0"/>
            </a:br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r>
              <a:rPr lang="it-IT" b="1" dirty="0" smtClean="0"/>
              <a:t> (rit. – 2 volte) – </a:t>
            </a:r>
          </a:p>
          <a:p>
            <a:endParaRPr lang="it-IT" dirty="0" smtClean="0"/>
          </a:p>
          <a:p>
            <a:r>
              <a:rPr lang="it-IT" dirty="0" smtClean="0"/>
              <a:t>Chiedi perché lasciare sui monti il gregge </a:t>
            </a:r>
            <a:br>
              <a:rPr lang="it-IT" dirty="0" smtClean="0"/>
            </a:br>
            <a:r>
              <a:rPr lang="it-IT" dirty="0" smtClean="0"/>
              <a:t>solo per ascoltare un canto e perché </a:t>
            </a:r>
            <a:br>
              <a:rPr lang="it-IT" dirty="0" smtClean="0"/>
            </a:br>
            <a:r>
              <a:rPr lang="it-IT" dirty="0" smtClean="0"/>
              <a:t>per un Bimbo piegano quelle ginocchia, perché? </a:t>
            </a:r>
            <a:br>
              <a:rPr lang="it-IT" dirty="0" smtClean="0"/>
            </a:br>
            <a:r>
              <a:rPr lang="it-IT" dirty="0" smtClean="0"/>
              <a:t>Tu la risposta sai che è: </a:t>
            </a:r>
          </a:p>
          <a:p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r>
              <a:rPr lang="it-IT" b="1" dirty="0" smtClean="0"/>
              <a:t> – Dio con noi, </a:t>
            </a:r>
            <a:br>
              <a:rPr lang="it-IT" b="1" dirty="0" smtClean="0"/>
            </a:br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r>
              <a:rPr lang="it-IT" b="1" dirty="0" smtClean="0"/>
              <a:t> (rit. – 2 volte) – </a:t>
            </a:r>
          </a:p>
          <a:p>
            <a:endParaRPr lang="it-IT" dirty="0" smtClean="0"/>
          </a:p>
          <a:p>
            <a:r>
              <a:rPr lang="it-IT" dirty="0" smtClean="0"/>
              <a:t>Ecco da lontano per adorarlo siamo giunti anche noi, </a:t>
            </a:r>
          </a:p>
          <a:p>
            <a:r>
              <a:rPr lang="it-IT" dirty="0" smtClean="0"/>
              <a:t>noi, tutti figli Suoi, </a:t>
            </a:r>
            <a:br>
              <a:rPr lang="it-IT" dirty="0" smtClean="0"/>
            </a:br>
            <a:r>
              <a:rPr lang="it-IT" dirty="0" smtClean="0"/>
              <a:t>Profeti e Sacerdoti ormai. </a:t>
            </a:r>
            <a:br>
              <a:rPr lang="it-IT" dirty="0" smtClean="0"/>
            </a:br>
            <a:r>
              <a:rPr lang="it-IT" dirty="0" smtClean="0"/>
              <a:t>Nel pane e nel vino noi siamo in Lui e Lui è in noi: </a:t>
            </a:r>
            <a:br>
              <a:rPr lang="it-IT" dirty="0" smtClean="0"/>
            </a:br>
            <a:r>
              <a:rPr lang="it-IT" dirty="0" smtClean="0"/>
              <a:t>e un canto qui si alza già: </a:t>
            </a:r>
          </a:p>
          <a:p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r>
              <a:rPr lang="it-IT" b="1" dirty="0" smtClean="0"/>
              <a:t> – Dio con noi, </a:t>
            </a:r>
            <a:br>
              <a:rPr lang="it-IT" b="1" dirty="0" smtClean="0"/>
            </a:br>
            <a:r>
              <a:rPr lang="it-IT" b="1" dirty="0" smtClean="0"/>
              <a:t>	</a:t>
            </a:r>
            <a:r>
              <a:rPr lang="it-IT" b="1" dirty="0" err="1" smtClean="0"/>
              <a:t>venimus</a:t>
            </a:r>
            <a:r>
              <a:rPr lang="it-IT" b="1" dirty="0" smtClean="0"/>
              <a:t> adorare </a:t>
            </a:r>
            <a:r>
              <a:rPr lang="it-IT" b="1" dirty="0" err="1" smtClean="0"/>
              <a:t>eum</a:t>
            </a:r>
            <a:r>
              <a:rPr lang="it-IT" b="1" dirty="0" smtClean="0"/>
              <a:t> </a:t>
            </a:r>
            <a:r>
              <a:rPr lang="it-IT" b="1" dirty="0" err="1" smtClean="0"/>
              <a:t>Emmanuel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23528" y="0"/>
            <a:ext cx="8520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Venimus</a:t>
            </a:r>
            <a:r>
              <a:rPr lang="it-IT" sz="5400" b="1" cap="none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ad adorare </a:t>
            </a:r>
            <a:r>
              <a:rPr lang="it-IT" sz="5400" b="1" cap="none" spc="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eum</a:t>
            </a:r>
            <a:endParaRPr lang="it-IT" sz="5400" b="1" cap="none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797152"/>
            <a:ext cx="2089795" cy="121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708920"/>
            <a:ext cx="157265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323528" y="1412776"/>
            <a:ext cx="7632848" cy="1470025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Proseguiamo il cammino dell’Avvento, verso il Natale … ma    </a:t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    </a:t>
            </a:r>
            <a:r>
              <a:rPr lang="it-IT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siamo davvero disposti a metterci in viaggio??? </a:t>
            </a: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/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/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Abbiamo il coraggio di andare incontro a Gesù o ci basta farci cullare dalle luci della festa? </a:t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/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/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endParaRPr lang="it-IT" sz="2400" dirty="0">
              <a:solidFill>
                <a:schemeClr val="tx2">
                  <a:lumMod val="10000"/>
                </a:schemeClr>
              </a:solidFill>
              <a:latin typeface="Berylium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24944"/>
            <a:ext cx="4235250" cy="293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5220072" y="2780928"/>
            <a:ext cx="3384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La strada è lunga e piena di insidie e pericoli, i re Magi lo sanno bene. </a:t>
            </a:r>
          </a:p>
          <a:p>
            <a:endParaRPr lang="it-IT" sz="2400" dirty="0" smtClean="0">
              <a:solidFill>
                <a:schemeClr val="tx2">
                  <a:lumMod val="10000"/>
                </a:schemeClr>
              </a:solidFill>
              <a:latin typeface="Berylium" pitchFamily="2" charset="0"/>
            </a:endParaRPr>
          </a:p>
          <a:p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Per questo abbiamo bisogno di nutrire non solo il corpo, ma anche l’anima, per diventare più forti. </a:t>
            </a:r>
            <a:br>
              <a:rPr lang="it-IT" sz="2400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</a:b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539552" y="155679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Vieni in me, Spirito Santo, Spirito di sapienza: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 donami lo sguardo e l’udito interiore,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perchè non mi attacchi alle cose materiali,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 ma ricerchi sempre le realtà  spirituali. </a:t>
            </a:r>
          </a:p>
          <a:p>
            <a:pPr>
              <a:buNone/>
            </a:pP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ylium" pitchFamily="2" charset="0"/>
            </a:endParaRP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Vieni in me, Spirito Santo, Spirito dell’amore: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Riversa sempre più la carità nel mio cuore. </a:t>
            </a:r>
          </a:p>
          <a:p>
            <a:pPr>
              <a:buNone/>
            </a:pPr>
            <a:endParaRPr lang="it-IT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ylium" pitchFamily="2" charset="0"/>
            </a:endParaRP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Vieni in me, Spirito Santo, Spirito di verità: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Concedimi di pervenire alla conoscenza della verità.</a:t>
            </a:r>
          </a:p>
          <a:p>
            <a:pPr>
              <a:buNone/>
            </a:pP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ylium" pitchFamily="2" charset="0"/>
            </a:endParaRP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Vieni in me, Spirito Santo,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Acqua viva che zampilla per la vita eterna: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Fammi la grazia di giungere a contemplare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il volto del Padre nella vita e nella gioia senza fine. </a:t>
            </a:r>
          </a:p>
          <a:p>
            <a:pPr>
              <a:buNone/>
            </a:pP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Amen. </a:t>
            </a: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ylium" pitchFamily="2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763688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>
                <a:solidFill>
                  <a:schemeClr val="tx2">
                    <a:lumMod val="10000"/>
                  </a:schemeClr>
                </a:solidFill>
                <a:latin typeface="Berylium" pitchFamily="2" charset="0"/>
              </a:rPr>
              <a:t>Invochiamo lo Spirito Santo facendoci aiutare sempre dal vescovo Agostino. </a:t>
            </a:r>
            <a:endParaRPr lang="it-I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340768"/>
            <a:ext cx="341601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756609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1043608" y="3717032"/>
            <a:ext cx="7509520" cy="237626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it-IT" sz="1200" dirty="0" smtClean="0"/>
          </a:p>
          <a:p>
            <a:pPr>
              <a:buNone/>
            </a:pPr>
            <a:r>
              <a:rPr lang="it-IT" sz="5100" dirty="0" smtClean="0"/>
              <a:t>Nella tua vita riconosci i segni </a:t>
            </a:r>
          </a:p>
          <a:p>
            <a:pPr>
              <a:buNone/>
            </a:pPr>
            <a:r>
              <a:rPr lang="it-IT" sz="5100" dirty="0" smtClean="0"/>
              <a:t>che ti parlano di Gesù?</a:t>
            </a:r>
          </a:p>
          <a:p>
            <a:pPr>
              <a:buNone/>
            </a:pPr>
            <a:endParaRPr lang="it-IT" sz="5100" dirty="0" smtClean="0"/>
          </a:p>
          <a:p>
            <a:pPr>
              <a:buNone/>
            </a:pPr>
            <a:r>
              <a:rPr lang="it-IT" sz="5100" dirty="0" smtClean="0"/>
              <a:t>			Ci sono persone, fatti, esperienze 					che ti stanno dicendo da che 			        		 parte andare per essere un vero cristiano?</a:t>
            </a:r>
          </a:p>
          <a:p>
            <a:pPr>
              <a:buNone/>
            </a:pPr>
            <a:r>
              <a:rPr lang="it-IT" sz="5100" dirty="0" smtClean="0"/>
              <a:t>			Che ti hanno aiutato a riconoscere la presenza di Dio 			nella tua vita?</a:t>
            </a:r>
          </a:p>
          <a:p>
            <a:pPr>
              <a:buNone/>
            </a:pPr>
            <a:r>
              <a:rPr lang="it-IT" sz="5100" dirty="0" smtClean="0"/>
              <a:t>	</a:t>
            </a:r>
          </a:p>
          <a:p>
            <a:endParaRPr lang="it-IT" sz="1200" dirty="0"/>
          </a:p>
          <a:p>
            <a:pPr>
              <a:buNone/>
            </a:pPr>
            <a:endParaRPr lang="it-IT" sz="1200" dirty="0"/>
          </a:p>
        </p:txBody>
      </p:sp>
      <p:sp>
        <p:nvSpPr>
          <p:cNvPr id="5" name="Rettangolo 4"/>
          <p:cNvSpPr/>
          <p:nvPr/>
        </p:nvSpPr>
        <p:spPr>
          <a:xfrm>
            <a:off x="323528" y="260648"/>
            <a:ext cx="4572000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buNone/>
            </a:pPr>
            <a:r>
              <a:rPr lang="it-IT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stella appena sorta è bella e luminosa: </a:t>
            </a:r>
          </a:p>
          <a:p>
            <a:pPr>
              <a:buNone/>
            </a:pPr>
            <a:r>
              <a:rPr lang="it-IT" sz="32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è un segno di Dio.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743971" cy="474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 l="5749" r="65506" b="56461"/>
          <a:stretch>
            <a:fillRect/>
          </a:stretch>
        </p:blipFill>
        <p:spPr bwMode="auto">
          <a:xfrm>
            <a:off x="6804248" y="4336301"/>
            <a:ext cx="2016224" cy="221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5013176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13049">
            <a:off x="7063880" y="2337813"/>
            <a:ext cx="1941744" cy="14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60648"/>
            <a:ext cx="2239888" cy="306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268760"/>
            <a:ext cx="22193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9943675">
            <a:off x="1051547" y="4175492"/>
            <a:ext cx="19240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124744"/>
            <a:ext cx="2448272" cy="335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49623">
            <a:off x="3814569" y="2904055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574676" y="260648"/>
            <a:ext cx="5267789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 … quale stella?</a:t>
            </a:r>
            <a:endParaRPr lang="it-IT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251520" y="764704"/>
            <a:ext cx="8352928" cy="13247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2400" dirty="0" smtClean="0">
                <a:latin typeface="Berylium" pitchFamily="2" charset="0"/>
              </a:rPr>
              <a:t>Di fronte alle nostre diverse stelle comete </a:t>
            </a:r>
          </a:p>
          <a:p>
            <a:pPr algn="just">
              <a:buNone/>
            </a:pPr>
            <a:r>
              <a:rPr lang="it-IT" sz="2400" dirty="0" smtClean="0">
                <a:latin typeface="Berylium" pitchFamily="2" charset="0"/>
              </a:rPr>
              <a:t>possiamo fare due cose: </a:t>
            </a:r>
          </a:p>
          <a:p>
            <a:pPr>
              <a:buFontTx/>
              <a:buChar char="-"/>
            </a:pP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- </a:t>
            </a: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restare fermi</a:t>
            </a:r>
            <a:r>
              <a:rPr lang="it-IT" sz="2400" dirty="0" smtClean="0">
                <a:latin typeface="Berylium" pitchFamily="2" charset="0"/>
              </a:rPr>
              <a:t>  (ci vuole ben altro per farci scomodare!... )</a:t>
            </a:r>
          </a:p>
          <a:p>
            <a:pPr>
              <a:buFontTx/>
              <a:buChar char="-"/>
            </a:pPr>
            <a:r>
              <a:rPr lang="it-IT" sz="2400" dirty="0" smtClean="0">
                <a:latin typeface="Berylium" pitchFamily="2" charset="0"/>
              </a:rPr>
              <a:t>- oppure, </a:t>
            </a:r>
            <a:r>
              <a:rPr lang="it-IT" sz="24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ylium" pitchFamily="2" charset="0"/>
              </a:rPr>
              <a:t>metterci in cammino </a:t>
            </a:r>
            <a:r>
              <a:rPr lang="it-IT" sz="2400" dirty="0" smtClean="0">
                <a:latin typeface="Berylium" pitchFamily="2" charset="0"/>
              </a:rPr>
              <a:t>con entusiasmo e voglia di conoscere.</a:t>
            </a: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endParaRPr lang="it-IT" sz="2400" dirty="0" smtClean="0">
              <a:latin typeface="Berylium" pitchFamily="2" charset="0"/>
            </a:endParaRPr>
          </a:p>
          <a:p>
            <a:pPr>
              <a:buNone/>
            </a:pPr>
            <a:r>
              <a:rPr lang="it-IT" sz="2400" dirty="0" smtClean="0">
                <a:latin typeface="Berylium" pitchFamily="2" charset="0"/>
              </a:rPr>
              <a:t>Ascoltiamo attentamente il Vangelo di Matteo e continuiamo a leggere dentro l’atteggiamento di Erode e  dei Magi. </a:t>
            </a:r>
            <a:endParaRPr lang="it-IT" sz="2400" dirty="0">
              <a:latin typeface="Berylium" pitchFamily="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8498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36912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nologia">
  <a:themeElements>
    <a:clrScheme name="Mi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ecnologi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nologi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579</TotalTime>
  <Words>983</Words>
  <Application>Microsoft Office PowerPoint</Application>
  <PresentationFormat>Presentazione su schermo (4:3)</PresentationFormat>
  <Paragraphs>158</Paragraphs>
  <Slides>14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Tecnologia</vt:lpstr>
      <vt:lpstr>Diapositiva 1</vt:lpstr>
      <vt:lpstr>Diapositiva 2</vt:lpstr>
      <vt:lpstr>Diapositiva 3</vt:lpstr>
      <vt:lpstr>Diapositiva 4</vt:lpstr>
      <vt:lpstr>Proseguiamo il cammino dell’Avvento, verso il Natale … ma         siamo davvero disposti a metterci in viaggio???   Abbiamo il coraggio di andare incontro a Gesù o ci basta farci cullare dalle luci della festa?    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Giuseppe</dc:creator>
  <cp:lastModifiedBy>Sandra</cp:lastModifiedBy>
  <cp:revision>14</cp:revision>
  <dcterms:created xsi:type="dcterms:W3CDTF">2011-11-27T17:42:22Z</dcterms:created>
  <dcterms:modified xsi:type="dcterms:W3CDTF">2013-12-07T10:49:49Z</dcterms:modified>
</cp:coreProperties>
</file>